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3"/>
    <p:restoredTop sz="94613"/>
  </p:normalViewPr>
  <p:slideViewPr>
    <p:cSldViewPr snapToGrid="0" snapToObjects="1">
      <p:cViewPr varScale="1">
        <p:scale>
          <a:sx n="90" d="100"/>
          <a:sy n="90" d="100"/>
        </p:scale>
        <p:origin x="224" y="3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60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106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74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31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725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638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33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365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402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1AE24-98F8-0D47-B4DF-D6AA1ACEABFA}" type="datetimeFigureOut">
              <a:rPr lang="en-US" smtClean="0"/>
              <a:t>3/28/16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7BB9F-5CF4-D648-AB75-8E3C0B1E48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arius.c.panga@gmail.com" TargetMode="External"/><Relationship Id="rId4" Type="http://schemas.openxmlformats.org/officeDocument/2006/relationships/hyperlink" Target="mailto:shivasj@gmail.com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mailto:valelavi@gmail.co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Ukraine C-IED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984946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CA" sz="9600" b="1" dirty="0"/>
              <a:t>Online Studio 3 Group 3</a:t>
            </a:r>
            <a:endParaRPr lang="fr-CA" sz="9600" b="1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Valérie Lavigne, </a:t>
            </a:r>
            <a:r>
              <a:rPr lang="fr-CA" sz="9600" u="sng" dirty="0" smtClean="0">
                <a:hlinkClick r:id="rId2"/>
              </a:rPr>
              <a:t>valelavi@gmail.com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fr-CA" sz="9600" dirty="0" smtClean="0"/>
              <a:t>Marius </a:t>
            </a:r>
            <a:r>
              <a:rPr lang="fr-CA" sz="9600" dirty="0" err="1" smtClean="0"/>
              <a:t>Panga</a:t>
            </a:r>
            <a:r>
              <a:rPr lang="fr-CA" sz="9600" dirty="0" smtClean="0"/>
              <a:t>, </a:t>
            </a:r>
            <a:r>
              <a:rPr lang="en-CA" sz="9600" u="sng" dirty="0" smtClean="0">
                <a:hlinkClick r:id="rId3"/>
              </a:rPr>
              <a:t>marius.c.panga@gmail.com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en-CA" sz="9600" dirty="0" err="1" smtClean="0"/>
              <a:t>Jayaram</a:t>
            </a:r>
            <a:r>
              <a:rPr lang="en-CA" sz="9600" dirty="0" smtClean="0"/>
              <a:t> </a:t>
            </a:r>
            <a:r>
              <a:rPr lang="en-CA" sz="9600" dirty="0" err="1"/>
              <a:t>Shivas</a:t>
            </a:r>
            <a:r>
              <a:rPr lang="en-CA" sz="9600" dirty="0"/>
              <a:t> </a:t>
            </a:r>
            <a:r>
              <a:rPr lang="en-CA" sz="9600" dirty="0" err="1" smtClean="0"/>
              <a:t>Vadakumpuram</a:t>
            </a:r>
            <a:r>
              <a:rPr lang="en-CA" sz="9600" dirty="0" smtClean="0"/>
              <a:t>, </a:t>
            </a:r>
            <a:r>
              <a:rPr lang="en-CA" sz="9600" u="sng" dirty="0" smtClean="0">
                <a:hlinkClick r:id="rId4"/>
              </a:rPr>
              <a:t>shivasj@gmail.com</a:t>
            </a:r>
            <a:endParaRPr lang="fr-CA" sz="9600" dirty="0"/>
          </a:p>
          <a:p>
            <a:pPr>
              <a:lnSpc>
                <a:spcPct val="120000"/>
              </a:lnSpc>
              <a:spcBef>
                <a:spcPts val="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797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Goals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0" fontAlgn="base"/>
            <a:r>
              <a:rPr lang="en-US" dirty="0"/>
              <a:t>Is there a temporal pattern in the number of IED incidents?</a:t>
            </a:r>
            <a:endParaRPr lang="en-US" sz="2400" dirty="0"/>
          </a:p>
          <a:p>
            <a:pPr lvl="0" fontAlgn="base"/>
            <a:r>
              <a:rPr lang="en-US" dirty="0"/>
              <a:t>Where are the IED incidents located within Ukraine? </a:t>
            </a:r>
            <a:endParaRPr lang="en-US" sz="2400" dirty="0"/>
          </a:p>
          <a:p>
            <a:pPr lvl="0" fontAlgn="base"/>
            <a:r>
              <a:rPr lang="en-US" dirty="0"/>
              <a:t>How do the incidents relate to the conflict in Eastern Ukraine? Is there a relation between he number of incidents and the distance to the conflict zone and the political situation?</a:t>
            </a:r>
            <a:endParaRPr lang="en-US" sz="2400" dirty="0"/>
          </a:p>
          <a:p>
            <a:pPr lvl="0" fontAlgn="base"/>
            <a:r>
              <a:rPr lang="en-US" dirty="0"/>
              <a:t>Do the ratios of incidents remain stable over time between the different regions? Do the incidents seem to move from one region to another?</a:t>
            </a:r>
            <a:endParaRPr lang="en-US" sz="2400" dirty="0"/>
          </a:p>
          <a:p>
            <a:pPr lvl="0" fontAlgn="base"/>
            <a:r>
              <a:rPr lang="en-US" dirty="0"/>
              <a:t>How does the rate of </a:t>
            </a:r>
            <a:r>
              <a:rPr lang="en-US" dirty="0" smtClean="0"/>
              <a:t>IED incidents </a:t>
            </a:r>
            <a:r>
              <a:rPr lang="en-US" dirty="0"/>
              <a:t>relate to the total number of reported casualties and injuries?</a:t>
            </a:r>
            <a:endParaRPr lang="en-US" sz="2400" dirty="0"/>
          </a:p>
          <a:p>
            <a:pPr lvl="0" fontAlgn="base"/>
            <a:r>
              <a:rPr lang="en-US" dirty="0"/>
              <a:t>Do the different types of IEDs have interesting geo-temporal patterns?</a:t>
            </a:r>
            <a:endParaRPr lang="en-US" sz="2400" dirty="0"/>
          </a:p>
          <a:p>
            <a:pPr lvl="0" fontAlgn="base"/>
            <a:r>
              <a:rPr lang="en-US" dirty="0"/>
              <a:t>Is the number of incidents correlated with regional census </a:t>
            </a:r>
            <a:r>
              <a:rPr lang="en-US" dirty="0" smtClean="0"/>
              <a:t>data</a:t>
            </a:r>
            <a:r>
              <a:rPr lang="en-US" dirty="0"/>
              <a:t>.</a:t>
            </a:r>
            <a:endParaRPr lang="en-US" sz="2400" dirty="0"/>
          </a:p>
          <a:p>
            <a:pPr lvl="0" fontAlgn="base"/>
            <a:r>
              <a:rPr lang="en-US" dirty="0" smtClean="0"/>
              <a:t>Can </a:t>
            </a:r>
            <a:r>
              <a:rPr lang="en-US" dirty="0"/>
              <a:t>we correlate any spikes or patterns in the data with political developments in the conflict (Crimea Annexation, agreed Ceasefire, Ukraine elections …)</a:t>
            </a:r>
            <a:endParaRPr lang="en-US" sz="2400" dirty="0"/>
          </a:p>
          <a:p>
            <a:pPr lvl="0" fontAlgn="base"/>
            <a:r>
              <a:rPr lang="en-US" dirty="0"/>
              <a:t>Is there any additional insight that can be obtained from the free-text incident description field in the main data source?</a:t>
            </a:r>
            <a:endParaRPr lang="en-US" sz="2400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821572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 smtClean="0"/>
              <a:t>Tasks</a:t>
            </a:r>
            <a:endParaRPr lang="fr-CA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lnSpcReduction="10000"/>
          </a:bodyPr>
          <a:lstStyle/>
          <a:p>
            <a:pPr lvl="0" fontAlgn="base"/>
            <a:r>
              <a:rPr lang="en-US" dirty="0"/>
              <a:t>Data analysis: </a:t>
            </a:r>
            <a:endParaRPr lang="en-US" dirty="0" smtClean="0"/>
          </a:p>
          <a:p>
            <a:pPr lvl="1" fontAlgn="base"/>
            <a:r>
              <a:rPr lang="en-US" sz="1600" dirty="0" smtClean="0"/>
              <a:t>go </a:t>
            </a:r>
            <a:r>
              <a:rPr lang="en-US" sz="1600" dirty="0"/>
              <a:t>over all the candidate data sources and selecting the </a:t>
            </a:r>
            <a:r>
              <a:rPr lang="en-US" sz="1600" dirty="0" smtClean="0"/>
              <a:t>bits </a:t>
            </a:r>
            <a:r>
              <a:rPr lang="en-US" sz="1600" dirty="0"/>
              <a:t>of data that will be relevant to the project </a:t>
            </a:r>
            <a:r>
              <a:rPr lang="en-US" dirty="0"/>
              <a:t>	</a:t>
            </a:r>
          </a:p>
          <a:p>
            <a:pPr lvl="0" fontAlgn="base"/>
            <a:r>
              <a:rPr lang="en-US" dirty="0"/>
              <a:t>Data gathering: </a:t>
            </a:r>
            <a:endParaRPr lang="en-US" dirty="0" smtClean="0"/>
          </a:p>
          <a:p>
            <a:pPr lvl="1" fontAlgn="base"/>
            <a:r>
              <a:rPr lang="en-US" sz="1600" dirty="0" smtClean="0"/>
              <a:t>while </a:t>
            </a:r>
            <a:r>
              <a:rPr lang="en-US" sz="1600" dirty="0"/>
              <a:t>our main data source is already in a structured format, the additional sources are not(news articles, PDF files, images). This step involves getting all the relevant data into a structured format (txt or </a:t>
            </a:r>
            <a:r>
              <a:rPr lang="en-US" sz="1600" dirty="0" err="1"/>
              <a:t>cvs</a:t>
            </a:r>
            <a:r>
              <a:rPr lang="en-US" sz="1600" dirty="0"/>
              <a:t> files)</a:t>
            </a:r>
          </a:p>
          <a:p>
            <a:pPr lvl="0" fontAlgn="base"/>
            <a:r>
              <a:rPr lang="en-US" dirty="0"/>
              <a:t>Data cleaning: </a:t>
            </a:r>
            <a:endParaRPr lang="en-US" dirty="0" smtClean="0"/>
          </a:p>
          <a:p>
            <a:pPr lvl="1" fontAlgn="base"/>
            <a:r>
              <a:rPr lang="en-US" sz="1600" dirty="0" smtClean="0"/>
              <a:t>make </a:t>
            </a:r>
            <a:r>
              <a:rPr lang="en-US" sz="1600" dirty="0"/>
              <a:t>sure the data that has been identified as relevant is in a consistent format. Standardize the handling of incorrect or missing data, as well as any formatting issues</a:t>
            </a:r>
          </a:p>
          <a:p>
            <a:pPr lvl="0" fontAlgn="base"/>
            <a:r>
              <a:rPr lang="en-US" dirty="0"/>
              <a:t>Data filtering: </a:t>
            </a:r>
            <a:endParaRPr lang="en-US" dirty="0" smtClean="0"/>
          </a:p>
          <a:p>
            <a:pPr lvl="1" fontAlgn="base"/>
            <a:r>
              <a:rPr lang="en-US" sz="1500" dirty="0" smtClean="0"/>
              <a:t>based </a:t>
            </a:r>
            <a:r>
              <a:rPr lang="en-US" sz="1500" dirty="0"/>
              <a:t>on the data analysis outcome, remove any data </a:t>
            </a:r>
            <a:r>
              <a:rPr lang="en-US" sz="1500" dirty="0" smtClean="0"/>
              <a:t>that </a:t>
            </a:r>
            <a:r>
              <a:rPr lang="en-US" sz="1500" dirty="0"/>
              <a:t>is needed for the visualization</a:t>
            </a:r>
          </a:p>
          <a:p>
            <a:pPr lvl="0" fontAlgn="base"/>
            <a:r>
              <a:rPr lang="en-US" dirty="0"/>
              <a:t>Data model design: </a:t>
            </a:r>
            <a:endParaRPr lang="en-US" dirty="0" smtClean="0"/>
          </a:p>
          <a:p>
            <a:pPr lvl="1" fontAlgn="base"/>
            <a:r>
              <a:rPr lang="en-US" sz="1400" dirty="0" smtClean="0"/>
              <a:t>identify </a:t>
            </a:r>
            <a:r>
              <a:rPr lang="en-US" sz="1400" dirty="0"/>
              <a:t>the JavaScript entities that will contain / </a:t>
            </a:r>
            <a:r>
              <a:rPr lang="en-US" sz="1400" dirty="0" smtClean="0"/>
              <a:t>reference </a:t>
            </a:r>
            <a:r>
              <a:rPr lang="en-US" sz="1400" dirty="0"/>
              <a:t>the source </a:t>
            </a:r>
            <a:r>
              <a:rPr lang="en-US" sz="1400" dirty="0" smtClean="0"/>
              <a:t>data</a:t>
            </a:r>
            <a:endParaRPr lang="en-US" sz="1400" dirty="0"/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2312513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Sketches</a:t>
            </a:r>
            <a:endParaRPr lang="fr-CA" dirty="0"/>
          </a:p>
        </p:txBody>
      </p:sp>
      <p:pic>
        <p:nvPicPr>
          <p:cNvPr id="4" name="officeArt object" descr="C:\Users\Sebastien\Documents\Val\CS171\Project\Moi\Sketch1 VL.jpg"/>
          <p:cNvPicPr>
            <a:picLocks noGrp="1"/>
          </p:cNvPicPr>
          <p:nvPr>
            <p:ph idx="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93003" y="1690688"/>
            <a:ext cx="3362717" cy="4351338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5" name="officeArt object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78224" y="1690688"/>
            <a:ext cx="3581400" cy="4112704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6" name="Picture 5"/>
          <p:cNvPicPr/>
          <p:nvPr/>
        </p:nvPicPr>
        <p:blipFill>
          <a:blip r:embed="rId4"/>
          <a:stretch>
            <a:fillRect/>
          </a:stretch>
        </p:blipFill>
        <p:spPr>
          <a:xfrm>
            <a:off x="7659624" y="1690688"/>
            <a:ext cx="4039373" cy="390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63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smtClean="0"/>
              <a:t>Data</a:t>
            </a:r>
            <a:endParaRPr lang="fr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Ukraine IED </a:t>
            </a:r>
            <a:r>
              <a:rPr lang="en-US" dirty="0"/>
              <a:t>I</a:t>
            </a:r>
            <a:r>
              <a:rPr lang="en-US" dirty="0" smtClean="0"/>
              <a:t>ncidents Data</a:t>
            </a:r>
          </a:p>
          <a:p>
            <a:r>
              <a:rPr lang="en-US" dirty="0" smtClean="0"/>
              <a:t>Ukraine Map Data – </a:t>
            </a:r>
            <a:r>
              <a:rPr lang="en-US" dirty="0" err="1" smtClean="0"/>
              <a:t>geojson</a:t>
            </a:r>
            <a:r>
              <a:rPr lang="en-US" dirty="0" smtClean="0"/>
              <a:t>/</a:t>
            </a:r>
            <a:r>
              <a:rPr lang="en-US" dirty="0" err="1" smtClean="0"/>
              <a:t>topojson</a:t>
            </a:r>
            <a:endParaRPr lang="en-US" dirty="0" smtClean="0"/>
          </a:p>
          <a:p>
            <a:r>
              <a:rPr lang="en-US" dirty="0" smtClean="0"/>
              <a:t>Ukraine Census Data</a:t>
            </a:r>
          </a:p>
          <a:p>
            <a:r>
              <a:rPr lang="en-US" dirty="0" smtClean="0"/>
              <a:t>Ukraine 2010 Presidential Elections Data</a:t>
            </a:r>
          </a:p>
          <a:p>
            <a:r>
              <a:rPr lang="en-US" dirty="0" smtClean="0"/>
              <a:t>Ukraine Conflict Timeline</a:t>
            </a:r>
          </a:p>
          <a:p>
            <a:r>
              <a:rPr lang="en-US" dirty="0" smtClean="0"/>
              <a:t>Ukraine </a:t>
            </a:r>
            <a:r>
              <a:rPr lang="en-US" smtClean="0"/>
              <a:t>Conflict Causalities and Injuries Data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962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241</Words>
  <Application>Microsoft Macintosh PowerPoint</Application>
  <PresentationFormat>Widescreen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Ukraine C-IED Project</vt:lpstr>
      <vt:lpstr>Goals</vt:lpstr>
      <vt:lpstr>Tasks</vt:lpstr>
      <vt:lpstr>Sketches</vt:lpstr>
      <vt:lpstr>Data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Nato Project</dc:title>
  <dc:creator>Shivas Jayaram</dc:creator>
  <cp:lastModifiedBy>Shivas Jayaram</cp:lastModifiedBy>
  <cp:revision>8</cp:revision>
  <dcterms:created xsi:type="dcterms:W3CDTF">2016-03-26T16:24:44Z</dcterms:created>
  <dcterms:modified xsi:type="dcterms:W3CDTF">2016-03-28T22:27:32Z</dcterms:modified>
</cp:coreProperties>
</file>

<file path=docProps/thumbnail.jpeg>
</file>